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70" r:id="rId4"/>
    <p:sldId id="271" r:id="rId5"/>
    <p:sldId id="272" r:id="rId6"/>
    <p:sldId id="266" r:id="rId7"/>
    <p:sldId id="273" r:id="rId8"/>
    <p:sldId id="274" r:id="rId9"/>
    <p:sldId id="275" r:id="rId10"/>
    <p:sldId id="276" r:id="rId11"/>
    <p:sldId id="277" r:id="rId12"/>
    <p:sldId id="278" r:id="rId13"/>
    <p:sldId id="279" r:id="rId14"/>
    <p:sldId id="280" r:id="rId15"/>
    <p:sldId id="258" r:id="rId16"/>
    <p:sldId id="281" r:id="rId17"/>
    <p:sldId id="282"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36CE2-8B6E-40F8-94EE-9700BBAD686B}"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98505807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36CE2-8B6E-40F8-94EE-9700BBAD686B}"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54051920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36CE2-8B6E-40F8-94EE-9700BBAD686B}"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305455152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31049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16347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24397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6990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9186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69363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43767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2738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36CE2-8B6E-40F8-94EE-9700BBAD686B}"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39692334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85109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1744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21867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36CE2-8B6E-40F8-94EE-9700BBAD686B}"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397192724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36CE2-8B6E-40F8-94EE-9700BBAD686B}"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197442545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36CE2-8B6E-40F8-94EE-9700BBAD686B}"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254044625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36CE2-8B6E-40F8-94EE-9700BBAD686B}"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376835916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36CE2-8B6E-40F8-94EE-9700BBAD686B}"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305823603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36CE2-8B6E-40F8-94EE-9700BBAD686B}"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188382600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36CE2-8B6E-40F8-94EE-9700BBAD686B}"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50EFE-B9A8-4E19-852E-EF95A00925CB}" type="slidenum">
              <a:rPr lang="en-US" smtClean="0"/>
              <a:t>‹#›</a:t>
            </a:fld>
            <a:endParaRPr lang="en-US"/>
          </a:p>
        </p:txBody>
      </p:sp>
    </p:spTree>
    <p:extLst>
      <p:ext uri="{BB962C8B-B14F-4D97-AF65-F5344CB8AC3E}">
        <p14:creationId xmlns:p14="http://schemas.microsoft.com/office/powerpoint/2010/main" val="424661153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36CE2-8B6E-40F8-94EE-9700BBAD686B}" type="datetimeFigureOut">
              <a:rPr lang="en-US" smtClean="0"/>
              <a:t>8/19/2018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50EFE-B9A8-4E19-852E-EF95A00925CB}" type="slidenum">
              <a:rPr lang="en-US" smtClean="0"/>
              <a:t>‹#›</a:t>
            </a:fld>
            <a:endParaRPr lang="en-US"/>
          </a:p>
        </p:txBody>
      </p:sp>
    </p:spTree>
    <p:extLst>
      <p:ext uri="{BB962C8B-B14F-4D97-AF65-F5344CB8AC3E}">
        <p14:creationId xmlns:p14="http://schemas.microsoft.com/office/powerpoint/2010/main" val="59989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D4184-7398-498D-8FF6-58785820FF47}"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62851-EDD6-49EA-9BFD-7282D63118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59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143999" cy="6309420"/>
          </a:xfrm>
          <a:prstGeom prst="rect">
            <a:avLst/>
          </a:prstGeom>
          <a:noFill/>
        </p:spPr>
        <p:txBody>
          <a:bodyPr wrap="square" rtlCol="0">
            <a:spAutoFit/>
          </a:bodyPr>
          <a:lstStyle/>
          <a:p>
            <a:pPr algn="ctr" rtl="1"/>
            <a:r>
              <a:rPr lang="fa-IR" sz="4800" dirty="0">
                <a:ln>
                  <a:solidFill>
                    <a:sysClr val="windowText" lastClr="000000"/>
                  </a:solidFill>
                </a:ln>
                <a:solidFill>
                  <a:srgbClr val="FF0000"/>
                </a:solidFill>
                <a:latin typeface="Verdana"/>
                <a:cs typeface="B Titr" panose="00000700000000000000" pitchFamily="2" charset="-78"/>
              </a:rPr>
              <a:t>کمیته بیمارستانها و زندانهای </a:t>
            </a:r>
          </a:p>
          <a:p>
            <a:pPr algn="ctr" rtl="1"/>
            <a:r>
              <a:rPr lang="fa-IR" sz="4400" dirty="0" smtClean="0">
                <a:ln>
                  <a:solidFill>
                    <a:sysClr val="windowText" lastClr="000000"/>
                  </a:solidFill>
                </a:ln>
                <a:solidFill>
                  <a:srgbClr val="FFFF00"/>
                </a:solidFill>
                <a:latin typeface="Verdana"/>
                <a:cs typeface="B Titr" panose="00000700000000000000" pitchFamily="2" charset="-78"/>
              </a:rPr>
              <a:t>شورای منطقه یک ایران</a:t>
            </a:r>
            <a:endParaRPr lang="fa-IR" sz="4800" dirty="0">
              <a:ln>
                <a:solidFill>
                  <a:sysClr val="windowText" lastClr="000000"/>
                </a:solidFill>
              </a:ln>
              <a:solidFill>
                <a:srgbClr val="FF0000"/>
              </a:solidFill>
              <a:latin typeface="Verdana"/>
              <a:cs typeface="B Titr" panose="00000700000000000000" pitchFamily="2" charset="-78"/>
            </a:endParaRPr>
          </a:p>
          <a:p>
            <a:pPr algn="ctr" rtl="1"/>
            <a:endParaRPr lang="fa-IR" sz="4800" dirty="0">
              <a:ln>
                <a:solidFill>
                  <a:sysClr val="windowText" lastClr="000000"/>
                </a:solidFill>
              </a:ln>
              <a:solidFill>
                <a:srgbClr val="FF0000"/>
              </a:solidFill>
              <a:latin typeface="Verdana"/>
              <a:cs typeface="B Titr" panose="00000700000000000000" pitchFamily="2" charset="-78"/>
            </a:endParaRPr>
          </a:p>
          <a:p>
            <a:pPr algn="ctr" rtl="1"/>
            <a:r>
              <a:rPr lang="fa-IR" sz="3600" dirty="0">
                <a:ln>
                  <a:solidFill>
                    <a:sysClr val="windowText" lastClr="000000"/>
                  </a:solidFill>
                </a:ln>
                <a:solidFill>
                  <a:srgbClr val="FF0000"/>
                </a:solidFill>
                <a:latin typeface="Verdana"/>
                <a:cs typeface="B Titr" panose="00000700000000000000" pitchFamily="2" charset="-78"/>
              </a:rPr>
              <a:t>موضوع آموزش</a:t>
            </a:r>
            <a:r>
              <a:rPr lang="fa-IR" sz="3600" dirty="0" smtClean="0">
                <a:ln>
                  <a:solidFill>
                    <a:sysClr val="windowText" lastClr="000000"/>
                  </a:solidFill>
                </a:ln>
                <a:solidFill>
                  <a:srgbClr val="FF0000"/>
                </a:solidFill>
                <a:latin typeface="Verdana"/>
                <a:cs typeface="B Titr" panose="00000700000000000000" pitchFamily="2" charset="-78"/>
              </a:rPr>
              <a:t>:</a:t>
            </a:r>
          </a:p>
          <a:p>
            <a:pPr algn="ctr" rtl="1"/>
            <a:endParaRPr lang="fa-IR" sz="4800" dirty="0" smtClean="0">
              <a:ln>
                <a:solidFill>
                  <a:sysClr val="windowText" lastClr="000000"/>
                </a:solidFill>
              </a:ln>
              <a:solidFill>
                <a:srgbClr val="FF0000"/>
              </a:solidFill>
              <a:latin typeface="Verdana"/>
              <a:cs typeface="B Titr" panose="00000700000000000000" pitchFamily="2" charset="-78"/>
            </a:endParaRPr>
          </a:p>
          <a:p>
            <a:pPr algn="ctr" rtl="1"/>
            <a:r>
              <a:rPr lang="fa-IR" sz="4000" dirty="0" smtClean="0">
                <a:ln>
                  <a:solidFill>
                    <a:sysClr val="windowText" lastClr="000000"/>
                  </a:solidFill>
                </a:ln>
                <a:solidFill>
                  <a:srgbClr val="FF0000"/>
                </a:solidFill>
                <a:latin typeface="Verdana"/>
                <a:cs typeface="B Titr" panose="00000700000000000000" pitchFamily="2" charset="-78"/>
              </a:rPr>
              <a:t>مبانی پیام رسانی در اجتماع</a:t>
            </a:r>
          </a:p>
          <a:p>
            <a:pPr algn="ctr" rtl="1"/>
            <a:r>
              <a:rPr lang="fa-IR" sz="3200" dirty="0" smtClean="0">
                <a:ln>
                  <a:solidFill>
                    <a:sysClr val="windowText" lastClr="000000"/>
                  </a:solidFill>
                </a:ln>
                <a:solidFill>
                  <a:srgbClr val="00B0F0"/>
                </a:solidFill>
                <a:latin typeface="Verdana"/>
                <a:cs typeface="B Titr" panose="00000700000000000000" pitchFamily="2" charset="-78"/>
              </a:rPr>
              <a:t> (معتادان در حال مصرف)</a:t>
            </a:r>
          </a:p>
          <a:p>
            <a:pPr algn="ctr" rtl="1"/>
            <a:endParaRPr lang="fa-IR" sz="4800" dirty="0">
              <a:ln>
                <a:solidFill>
                  <a:sysClr val="windowText" lastClr="000000"/>
                </a:solidFill>
              </a:ln>
              <a:solidFill>
                <a:srgbClr val="FF0000"/>
              </a:solidFill>
              <a:latin typeface="Verdana"/>
              <a:cs typeface="B Titr" panose="00000700000000000000" pitchFamily="2" charset="-78"/>
            </a:endParaRPr>
          </a:p>
          <a:p>
            <a:pPr algn="ctr" rtl="1"/>
            <a:r>
              <a:rPr lang="fa-IR" sz="4800" dirty="0" smtClean="0">
                <a:ln>
                  <a:solidFill>
                    <a:sysClr val="windowText" lastClr="000000"/>
                  </a:solidFill>
                </a:ln>
                <a:solidFill>
                  <a:srgbClr val="00B0F0"/>
                </a:solidFill>
                <a:latin typeface="Verdana"/>
                <a:cs typeface="B Titr" panose="00000700000000000000" pitchFamily="2" charset="-78"/>
              </a:rPr>
              <a:t>تابستان1397</a:t>
            </a:r>
            <a:endParaRPr lang="en-US" sz="4800" dirty="0">
              <a:ln>
                <a:solidFill>
                  <a:sysClr val="windowText" lastClr="000000"/>
                </a:solidFill>
              </a:ln>
              <a:solidFill>
                <a:srgbClr val="00B0F0"/>
              </a:solidFill>
              <a:latin typeface="Verdana"/>
              <a:cs typeface="B Titr" panose="00000700000000000000" pitchFamily="2" charset="-78"/>
            </a:endParaRPr>
          </a:p>
        </p:txBody>
      </p:sp>
    </p:spTree>
    <p:extLst>
      <p:ext uri="{BB962C8B-B14F-4D97-AF65-F5344CB8AC3E}">
        <p14:creationId xmlns:p14="http://schemas.microsoft.com/office/powerpoint/2010/main" val="109342223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06174"/>
            <a:ext cx="9143999" cy="4616648"/>
          </a:xfrm>
          <a:prstGeom prst="rect">
            <a:avLst/>
          </a:prstGeom>
          <a:noFill/>
        </p:spPr>
        <p:txBody>
          <a:bodyPr wrap="square" rtlCol="0">
            <a:spAutoFit/>
          </a:bodyPr>
          <a:lstStyle/>
          <a:p>
            <a:pPr marL="457200" indent="-457200" algn="justLow" defTabSz="914002" rtl="1">
              <a:lnSpc>
                <a:spcPct val="15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رفتار درست ما می تواند به ایجاد تمایل در همدردانمان کمک کند.</a:t>
            </a:r>
          </a:p>
          <a:p>
            <a:pPr marL="457200" indent="-457200" algn="justLow" defTabSz="914002" rtl="1">
              <a:lnSpc>
                <a:spcPct val="15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ما باید با آرامش تمام شرایط طرف مقابل را درک و فقط به فکر رساندن پیام باشیم.</a:t>
            </a:r>
          </a:p>
          <a:p>
            <a:pPr marL="457200" indent="-457200" algn="justLow" defTabSz="914002" rtl="1">
              <a:lnSpc>
                <a:spcPct val="150000"/>
              </a:lnSpc>
              <a:buFont typeface="Wingdings" panose="05000000000000000000" pitchFamily="2" charset="2"/>
              <a:buChar char="v"/>
            </a:pPr>
            <a:endParaRPr lang="fa-IR" sz="3200" b="1" cap="small" dirty="0">
              <a:solidFill>
                <a:prstClr val="black"/>
              </a:solidFill>
              <a:latin typeface="Century Schoolbook"/>
              <a:cs typeface="B Titr" panose="00000700000000000000" pitchFamily="2" charset="-78"/>
            </a:endParaRPr>
          </a:p>
          <a:p>
            <a:pPr algn="justLow" rtl="1">
              <a:lnSpc>
                <a:spcPct val="150000"/>
              </a:lnSpc>
            </a:pPr>
            <a:endParaRPr lang="fa-IR" sz="3600" dirty="0">
              <a:solidFill>
                <a:prstClr val="black"/>
              </a:solidFill>
              <a:latin typeface="Verdana"/>
              <a:cs typeface="B Titr" panose="00000700000000000000" pitchFamily="2" charset="-78"/>
            </a:endParaRPr>
          </a:p>
        </p:txBody>
      </p:sp>
    </p:spTree>
    <p:extLst>
      <p:ext uri="{BB962C8B-B14F-4D97-AF65-F5344CB8AC3E}">
        <p14:creationId xmlns:p14="http://schemas.microsoft.com/office/powerpoint/2010/main" val="366106553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06174"/>
            <a:ext cx="9143999" cy="1323439"/>
          </a:xfrm>
          <a:prstGeom prst="rect">
            <a:avLst/>
          </a:prstGeom>
          <a:noFill/>
        </p:spPr>
        <p:txBody>
          <a:bodyPr wrap="square" rtlCol="0">
            <a:spAutoFit/>
          </a:bodyPr>
          <a:lstStyle/>
          <a:p>
            <a:pPr algn="ctr" rtl="1"/>
            <a:r>
              <a:rPr lang="fa-IR" sz="4000" dirty="0" smtClean="0">
                <a:ln>
                  <a:solidFill>
                    <a:sysClr val="windowText" lastClr="000000"/>
                  </a:solidFill>
                </a:ln>
                <a:solidFill>
                  <a:srgbClr val="FF0000"/>
                </a:solidFill>
                <a:latin typeface="Verdana"/>
                <a:cs typeface="B Titr" panose="00000700000000000000" pitchFamily="2" charset="-78"/>
              </a:rPr>
              <a:t> در مورد چالشهایی که ممکن است در این خدمت وجود داشته باشد ، گفتگو کنید؟</a:t>
            </a:r>
            <a:endParaRPr lang="fa-IR" sz="4000" dirty="0">
              <a:ln>
                <a:solidFill>
                  <a:sysClr val="windowText" lastClr="000000"/>
                </a:solidFill>
              </a:ln>
              <a:solidFill>
                <a:srgbClr val="FF0000"/>
              </a:solidFill>
              <a:latin typeface="Verdana"/>
              <a:cs typeface="B Titr" panose="000007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2576" y="3096344"/>
            <a:ext cx="4248472" cy="3789040"/>
          </a:xfrm>
          <a:prstGeom prst="rect">
            <a:avLst/>
          </a:prstGeom>
        </p:spPr>
      </p:pic>
    </p:spTree>
    <p:extLst>
      <p:ext uri="{BB962C8B-B14F-4D97-AF65-F5344CB8AC3E}">
        <p14:creationId xmlns:p14="http://schemas.microsoft.com/office/powerpoint/2010/main" val="346213333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268760"/>
            <a:ext cx="9143999" cy="3908762"/>
          </a:xfrm>
          <a:prstGeom prst="rect">
            <a:avLst/>
          </a:prstGeom>
          <a:noFill/>
        </p:spPr>
        <p:txBody>
          <a:bodyPr wrap="square" rtlCol="0">
            <a:spAutoFit/>
          </a:bodyPr>
          <a:lstStyle/>
          <a:p>
            <a:pPr marL="457200" indent="-457200" algn="justLow" defTabSz="914002" rtl="1">
              <a:lnSpc>
                <a:spcPct val="20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پذیرفته نشدن توسط همدردان در عذاب</a:t>
            </a:r>
          </a:p>
          <a:p>
            <a:pPr marL="457200" indent="-457200" algn="justLow" defTabSz="914002" rtl="1">
              <a:lnSpc>
                <a:spcPct val="20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مشاجره و مسخره شدن توسط آنها</a:t>
            </a:r>
          </a:p>
          <a:p>
            <a:pPr marL="457200" indent="-457200" algn="justLow" defTabSz="914002" rtl="1">
              <a:lnSpc>
                <a:spcPct val="20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تصور اینکه ما از </a:t>
            </a:r>
            <a:r>
              <a:rPr lang="en-US" sz="3200" b="1" cap="small" dirty="0" err="1" smtClean="0">
                <a:solidFill>
                  <a:prstClr val="black"/>
                </a:solidFill>
                <a:latin typeface="Century Schoolbook"/>
                <a:cs typeface="B Titr" panose="00000700000000000000" pitchFamily="2" charset="-78"/>
              </a:rPr>
              <a:t>ngo</a:t>
            </a:r>
            <a:r>
              <a:rPr lang="fa-IR" sz="3200" b="1" cap="small" dirty="0" smtClean="0">
                <a:solidFill>
                  <a:prstClr val="black"/>
                </a:solidFill>
                <a:latin typeface="Century Schoolbook"/>
                <a:cs typeface="B Titr" panose="00000700000000000000" pitchFamily="2" charset="-78"/>
              </a:rPr>
              <a:t> های دیگر هستیم ( مثل کمپ و ...)</a:t>
            </a:r>
          </a:p>
          <a:p>
            <a:pPr marL="457200" indent="-457200" algn="justLow" defTabSz="914002" rtl="1">
              <a:lnSpc>
                <a:spcPct val="20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و........</a:t>
            </a:r>
          </a:p>
        </p:txBody>
      </p:sp>
      <p:sp>
        <p:nvSpPr>
          <p:cNvPr id="2" name="Rectangle 1"/>
          <p:cNvSpPr/>
          <p:nvPr/>
        </p:nvSpPr>
        <p:spPr>
          <a:xfrm>
            <a:off x="3129493" y="345430"/>
            <a:ext cx="2811987" cy="854080"/>
          </a:xfrm>
          <a:prstGeom prst="rect">
            <a:avLst/>
          </a:prstGeom>
        </p:spPr>
        <p:txBody>
          <a:bodyPr wrap="none">
            <a:spAutoFit/>
          </a:bodyPr>
          <a:lstStyle/>
          <a:p>
            <a:pPr lvl="0" algn="justLow" rtl="1">
              <a:lnSpc>
                <a:spcPct val="150000"/>
              </a:lnSpc>
            </a:pPr>
            <a:r>
              <a:rPr lang="fa-IR" sz="3600" dirty="0">
                <a:ln>
                  <a:solidFill>
                    <a:schemeClr val="tx1"/>
                  </a:solidFill>
                </a:ln>
                <a:solidFill>
                  <a:srgbClr val="FF0000"/>
                </a:solidFill>
                <a:latin typeface="Verdana"/>
                <a:cs typeface="B Titr" panose="00000700000000000000" pitchFamily="2" charset="-78"/>
              </a:rPr>
              <a:t>بخشی از چالشها</a:t>
            </a:r>
          </a:p>
        </p:txBody>
      </p:sp>
    </p:spTree>
    <p:extLst>
      <p:ext uri="{BB962C8B-B14F-4D97-AF65-F5344CB8AC3E}">
        <p14:creationId xmlns:p14="http://schemas.microsoft.com/office/powerpoint/2010/main" val="357261214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33353"/>
            <a:ext cx="9143999" cy="1323439"/>
          </a:xfrm>
          <a:prstGeom prst="rect">
            <a:avLst/>
          </a:prstGeom>
          <a:noFill/>
        </p:spPr>
        <p:txBody>
          <a:bodyPr wrap="square" rtlCol="0">
            <a:spAutoFit/>
          </a:bodyPr>
          <a:lstStyle/>
          <a:p>
            <a:pPr algn="ctr" rtl="1"/>
            <a:r>
              <a:rPr lang="fa-IR" sz="8000" dirty="0" smtClean="0">
                <a:ln>
                  <a:solidFill>
                    <a:sysClr val="windowText" lastClr="000000"/>
                  </a:solidFill>
                </a:ln>
                <a:solidFill>
                  <a:srgbClr val="FF0000"/>
                </a:solidFill>
                <a:latin typeface="Verdana"/>
                <a:cs typeface="B Titr" panose="00000700000000000000" pitchFamily="2" charset="-78"/>
              </a:rPr>
              <a:t>فراموش نکنیم که ....</a:t>
            </a:r>
            <a:endParaRPr lang="fa-IR" sz="8000" dirty="0">
              <a:ln>
                <a:solidFill>
                  <a:sysClr val="windowText" lastClr="000000"/>
                </a:solidFill>
              </a:ln>
              <a:solidFill>
                <a:srgbClr val="FF0000"/>
              </a:solidFill>
              <a:latin typeface="Verdana"/>
              <a:cs typeface="B Titr" panose="00000700000000000000" pitchFamily="2" charset="-78"/>
            </a:endParaRPr>
          </a:p>
        </p:txBody>
      </p:sp>
    </p:spTree>
    <p:extLst>
      <p:ext uri="{BB962C8B-B14F-4D97-AF65-F5344CB8AC3E}">
        <p14:creationId xmlns:p14="http://schemas.microsoft.com/office/powerpoint/2010/main" val="18297722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06174"/>
            <a:ext cx="9143999" cy="6586418"/>
          </a:xfrm>
          <a:prstGeom prst="rect">
            <a:avLst/>
          </a:prstGeom>
          <a:noFill/>
        </p:spPr>
        <p:txBody>
          <a:bodyPr wrap="square" rtlCol="0">
            <a:spAutoFit/>
          </a:bodyPr>
          <a:lstStyle/>
          <a:p>
            <a:pPr lvl="0" algn="justLow" defTabSz="914002" rtl="1">
              <a:lnSpc>
                <a:spcPct val="150000"/>
              </a:lnSpc>
            </a:pPr>
            <a:r>
              <a:rPr lang="fa-IR" sz="2800" b="1" cap="small" dirty="0">
                <a:ln>
                  <a:solidFill>
                    <a:prstClr val="black"/>
                  </a:solidFill>
                </a:ln>
                <a:solidFill>
                  <a:srgbClr val="FF0000"/>
                </a:solidFill>
                <a:latin typeface="Century Schoolbook"/>
                <a:cs typeface="B Titr" panose="00000700000000000000" pitchFamily="2" charset="-78"/>
              </a:rPr>
              <a:t>پیام ما قلب انجمن معتادان گمنام است</a:t>
            </a:r>
            <a:r>
              <a:rPr lang="fa-IR" sz="2800" b="1" cap="small" dirty="0">
                <a:ln>
                  <a:solidFill>
                    <a:prstClr val="black"/>
                  </a:solidFill>
                </a:ln>
                <a:solidFill>
                  <a:srgbClr val="00B0F0"/>
                </a:solidFill>
                <a:latin typeface="Century Schoolbook"/>
                <a:cs typeface="B Titr" panose="00000700000000000000" pitchFamily="2" charset="-78"/>
              </a:rPr>
              <a:t>؛ هر کاری را که انجام می دهیم و هرچیزی که به عنوان یک انجمن برای ما مهم است، همگی در ارتباط با پیام ساده ما از </a:t>
            </a:r>
            <a:r>
              <a:rPr lang="fa-IR" sz="2800" b="1" cap="small" dirty="0">
                <a:ln>
                  <a:solidFill>
                    <a:prstClr val="black"/>
                  </a:solidFill>
                </a:ln>
                <a:solidFill>
                  <a:srgbClr val="FF0000"/>
                </a:solidFill>
                <a:latin typeface="Century Schoolbook"/>
                <a:cs typeface="B Titr" panose="00000700000000000000" pitchFamily="2" charset="-78"/>
              </a:rPr>
              <a:t>امید</a:t>
            </a:r>
            <a:r>
              <a:rPr lang="fa-IR" sz="2800" b="1" cap="small" dirty="0">
                <a:ln>
                  <a:solidFill>
                    <a:prstClr val="black"/>
                  </a:solidFill>
                </a:ln>
                <a:solidFill>
                  <a:srgbClr val="00B0F0"/>
                </a:solidFill>
                <a:latin typeface="Century Schoolbook"/>
                <a:cs typeface="B Titr" panose="00000700000000000000" pitchFamily="2" charset="-78"/>
              </a:rPr>
              <a:t> و </a:t>
            </a:r>
            <a:r>
              <a:rPr lang="fa-IR" sz="2800" b="1" cap="small" dirty="0">
                <a:ln>
                  <a:solidFill>
                    <a:prstClr val="black"/>
                  </a:solidFill>
                </a:ln>
                <a:solidFill>
                  <a:srgbClr val="FF0000"/>
                </a:solidFill>
                <a:latin typeface="Century Schoolbook"/>
                <a:cs typeface="B Titr" panose="00000700000000000000" pitchFamily="2" charset="-78"/>
              </a:rPr>
              <a:t>آزادی</a:t>
            </a:r>
            <a:r>
              <a:rPr lang="fa-IR" sz="2800" b="1" cap="small" dirty="0">
                <a:ln>
                  <a:solidFill>
                    <a:prstClr val="black"/>
                  </a:solidFill>
                </a:ln>
                <a:solidFill>
                  <a:srgbClr val="00B0F0"/>
                </a:solidFill>
                <a:latin typeface="Century Schoolbook"/>
                <a:cs typeface="B Titr" panose="00000700000000000000" pitchFamily="2" charset="-78"/>
              </a:rPr>
              <a:t> است؛ با این مضمون که:</a:t>
            </a:r>
          </a:p>
          <a:p>
            <a:pPr lvl="0" algn="justLow" defTabSz="914002" rtl="1">
              <a:lnSpc>
                <a:spcPct val="150000"/>
              </a:lnSpc>
            </a:pPr>
            <a:r>
              <a:rPr lang="fa-IR" sz="2800" b="1" cap="small" dirty="0">
                <a:ln>
                  <a:solidFill>
                    <a:prstClr val="black"/>
                  </a:solidFill>
                </a:ln>
                <a:solidFill>
                  <a:srgbClr val="FF0000"/>
                </a:solidFill>
                <a:latin typeface="Century Schoolbook"/>
                <a:cs typeface="B Titr" panose="00000700000000000000" pitchFamily="2" charset="-78"/>
              </a:rPr>
              <a:t>معتاد </a:t>
            </a:r>
            <a:r>
              <a:rPr lang="fa-IR" sz="2800" b="1" cap="small" dirty="0">
                <a:ln>
                  <a:solidFill>
                    <a:prstClr val="black"/>
                  </a:solidFill>
                </a:ln>
                <a:solidFill>
                  <a:srgbClr val="00B0F0"/>
                </a:solidFill>
                <a:latin typeface="Century Schoolbook"/>
                <a:cs typeface="B Titr" panose="00000700000000000000" pitchFamily="2" charset="-78"/>
              </a:rPr>
              <a:t>؛ </a:t>
            </a:r>
            <a:r>
              <a:rPr lang="fa-IR" sz="2800" b="1" cap="small" dirty="0">
                <a:ln>
                  <a:solidFill>
                    <a:prstClr val="black"/>
                  </a:solidFill>
                </a:ln>
                <a:solidFill>
                  <a:srgbClr val="FF0000"/>
                </a:solidFill>
                <a:latin typeface="Century Schoolbook"/>
                <a:cs typeface="B Titr" panose="00000700000000000000" pitchFamily="2" charset="-78"/>
              </a:rPr>
              <a:t>هر معتادی می تواند مصرف مواد مخدر را قطع کند </a:t>
            </a:r>
            <a:r>
              <a:rPr lang="fa-IR" sz="2800" b="1" cap="small" dirty="0">
                <a:ln>
                  <a:solidFill>
                    <a:prstClr val="black"/>
                  </a:solidFill>
                </a:ln>
                <a:solidFill>
                  <a:srgbClr val="00B0F0"/>
                </a:solidFill>
                <a:latin typeface="Century Schoolbook"/>
                <a:cs typeface="B Titr" panose="00000700000000000000" pitchFamily="2" charset="-78"/>
              </a:rPr>
              <a:t>؛ </a:t>
            </a:r>
            <a:r>
              <a:rPr lang="fa-IR" sz="2800" b="1" cap="small" dirty="0">
                <a:ln>
                  <a:solidFill>
                    <a:prstClr val="black"/>
                  </a:solidFill>
                </a:ln>
                <a:solidFill>
                  <a:srgbClr val="FF0000"/>
                </a:solidFill>
                <a:latin typeface="Century Schoolbook"/>
                <a:cs typeface="B Titr" panose="00000700000000000000" pitchFamily="2" charset="-78"/>
              </a:rPr>
              <a:t>از وسوسه مصرف رهایی یابد</a:t>
            </a:r>
            <a:r>
              <a:rPr lang="fa-IR" sz="2800" b="1" cap="small" dirty="0">
                <a:ln>
                  <a:solidFill>
                    <a:prstClr val="black"/>
                  </a:solidFill>
                </a:ln>
                <a:solidFill>
                  <a:srgbClr val="00B0F0"/>
                </a:solidFill>
                <a:latin typeface="Century Schoolbook"/>
                <a:cs typeface="B Titr" panose="00000700000000000000" pitchFamily="2" charset="-78"/>
              </a:rPr>
              <a:t> و </a:t>
            </a:r>
            <a:r>
              <a:rPr lang="fa-IR" sz="2800" b="1" cap="small" dirty="0">
                <a:ln>
                  <a:solidFill>
                    <a:prstClr val="black"/>
                  </a:solidFill>
                </a:ln>
                <a:solidFill>
                  <a:srgbClr val="FF0000"/>
                </a:solidFill>
                <a:latin typeface="Century Schoolbook"/>
                <a:cs typeface="B Titr" panose="00000700000000000000" pitchFamily="2" charset="-78"/>
              </a:rPr>
              <a:t>راه تازه ای برای زندگی پیدا کند</a:t>
            </a:r>
          </a:p>
          <a:p>
            <a:pPr lvl="0" algn="justLow" defTabSz="914002" rtl="1">
              <a:lnSpc>
                <a:spcPct val="150000"/>
              </a:lnSpc>
            </a:pPr>
            <a:r>
              <a:rPr lang="fa-IR" sz="2800" b="1" cap="small" dirty="0">
                <a:ln>
                  <a:solidFill>
                    <a:prstClr val="black"/>
                  </a:solidFill>
                </a:ln>
                <a:solidFill>
                  <a:srgbClr val="00B0F0"/>
                </a:solidFill>
                <a:latin typeface="Century Schoolbook"/>
                <a:cs typeface="B Titr" panose="00000700000000000000" pitchFamily="2" charset="-78"/>
              </a:rPr>
              <a:t>هیچ کس نه آنقدر بیمار است نه آنقدر سالم؛ نه آنقدر ثروتمند است نه آنقدر فقیر؛ نه آنقدر اصلاح ناپذیر است نه آنقدر دور از دسترس </a:t>
            </a:r>
          </a:p>
          <a:p>
            <a:pPr lvl="0" algn="justLow" defTabSz="914002" rtl="1">
              <a:lnSpc>
                <a:spcPct val="150000"/>
              </a:lnSpc>
            </a:pPr>
            <a:r>
              <a:rPr lang="fa-IR" sz="2800" b="1" cap="small" dirty="0">
                <a:ln>
                  <a:solidFill>
                    <a:prstClr val="black"/>
                  </a:solidFill>
                </a:ln>
                <a:solidFill>
                  <a:srgbClr val="FF0000"/>
                </a:solidFill>
                <a:latin typeface="Century Schoolbook"/>
                <a:cs typeface="B Titr" panose="00000700000000000000" pitchFamily="2" charset="-78"/>
              </a:rPr>
              <a:t>این برنامه در دسترس همگی قرار دارد</a:t>
            </a:r>
            <a:endParaRPr lang="fa-IR" sz="2800" b="1" cap="small" dirty="0">
              <a:ln>
                <a:solidFill>
                  <a:prstClr val="black"/>
                </a:solidFill>
              </a:ln>
              <a:solidFill>
                <a:srgbClr val="00B0F0"/>
              </a:solidFill>
              <a:latin typeface="Century Schoolbook"/>
              <a:cs typeface="B Titr" panose="00000700000000000000" pitchFamily="2" charset="-78"/>
            </a:endParaRPr>
          </a:p>
          <a:p>
            <a:pPr lvl="0" algn="ctr" defTabSz="914002" rtl="1">
              <a:lnSpc>
                <a:spcPct val="150000"/>
              </a:lnSpc>
            </a:pPr>
            <a:r>
              <a:rPr lang="fa-IR" sz="2800" b="1" cap="small" dirty="0">
                <a:ln>
                  <a:solidFill>
                    <a:prstClr val="black"/>
                  </a:solidFill>
                </a:ln>
                <a:solidFill>
                  <a:srgbClr val="00B0F0"/>
                </a:solidFill>
                <a:latin typeface="Century Schoolbook"/>
                <a:cs typeface="B Titr" panose="00000700000000000000" pitchFamily="2" charset="-78"/>
              </a:rPr>
              <a:t>اصول راهنما ص 114</a:t>
            </a:r>
          </a:p>
          <a:p>
            <a:pPr algn="justLow" rtl="1">
              <a:lnSpc>
                <a:spcPct val="150000"/>
              </a:lnSpc>
            </a:pPr>
            <a:endParaRPr lang="fa-IR" sz="3200" dirty="0">
              <a:ln>
                <a:solidFill>
                  <a:sysClr val="windowText" lastClr="000000"/>
                </a:solidFill>
              </a:ln>
              <a:solidFill>
                <a:srgbClr val="FF0000"/>
              </a:solidFill>
              <a:latin typeface="Verdana"/>
              <a:cs typeface="B Titr" panose="00000700000000000000" pitchFamily="2" charset="-78"/>
            </a:endParaRPr>
          </a:p>
        </p:txBody>
      </p:sp>
    </p:spTree>
    <p:extLst>
      <p:ext uri="{BB962C8B-B14F-4D97-AF65-F5344CB8AC3E}">
        <p14:creationId xmlns:p14="http://schemas.microsoft.com/office/powerpoint/2010/main" val="316043815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8" y="2348880"/>
            <a:ext cx="9143999" cy="1323439"/>
          </a:xfrm>
          <a:prstGeom prst="rect">
            <a:avLst/>
          </a:prstGeom>
          <a:noFill/>
        </p:spPr>
        <p:txBody>
          <a:bodyPr wrap="square" rtlCol="0">
            <a:spAutoFit/>
          </a:bodyPr>
          <a:lstStyle/>
          <a:p>
            <a:pPr algn="ctr" rtl="1"/>
            <a:r>
              <a:rPr lang="fa-IR" sz="8000" dirty="0" smtClean="0">
                <a:ln>
                  <a:solidFill>
                    <a:sysClr val="windowText" lastClr="000000"/>
                  </a:solidFill>
                </a:ln>
                <a:solidFill>
                  <a:srgbClr val="FF0000"/>
                </a:solidFill>
                <a:latin typeface="Verdana"/>
                <a:cs typeface="B Titr" panose="00000700000000000000" pitchFamily="2" charset="-78"/>
              </a:rPr>
              <a:t>کلام آخر</a:t>
            </a:r>
            <a:endParaRPr lang="fa-IR" sz="8000" dirty="0">
              <a:ln>
                <a:solidFill>
                  <a:sysClr val="windowText" lastClr="000000"/>
                </a:solidFill>
              </a:ln>
              <a:solidFill>
                <a:srgbClr val="FF0000"/>
              </a:solidFill>
              <a:latin typeface="Verdana"/>
              <a:cs typeface="B Titr" panose="00000700000000000000" pitchFamily="2" charset="-78"/>
            </a:endParaRPr>
          </a:p>
        </p:txBody>
      </p:sp>
    </p:spTree>
    <p:extLst>
      <p:ext uri="{BB962C8B-B14F-4D97-AF65-F5344CB8AC3E}">
        <p14:creationId xmlns:p14="http://schemas.microsoft.com/office/powerpoint/2010/main" val="248185405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523701"/>
            <a:ext cx="9143999" cy="6001643"/>
          </a:xfrm>
          <a:prstGeom prst="rect">
            <a:avLst/>
          </a:prstGeom>
          <a:noFill/>
        </p:spPr>
        <p:txBody>
          <a:bodyPr wrap="square" rtlCol="0">
            <a:spAutoFit/>
          </a:bodyPr>
          <a:lstStyle/>
          <a:p>
            <a:pPr lvl="0" algn="justLow" defTabSz="914002" rtl="1">
              <a:lnSpc>
                <a:spcPct val="150000"/>
              </a:lnSpc>
            </a:pPr>
            <a:r>
              <a:rPr lang="fa-IR" sz="3600" cap="small" dirty="0">
                <a:solidFill>
                  <a:prstClr val="black"/>
                </a:solidFill>
                <a:latin typeface="Century Schoolbook"/>
                <a:cs typeface="B Titr" panose="00000700000000000000" pitchFamily="2" charset="-78"/>
              </a:rPr>
              <a:t>وحدت یکی از بزرگترین نقاط قوت ما در انتشار پیام است؛ وحدت هدف انتقال پیام را محور توجه ما قرار می دهد. ما نه تنها برای خود بلکه برای بهبودی تمام اعضای </a:t>
            </a:r>
            <a:r>
              <a:rPr lang="en-US" sz="3600" cap="small" dirty="0">
                <a:solidFill>
                  <a:prstClr val="black"/>
                </a:solidFill>
                <a:latin typeface="Century Schoolbook"/>
                <a:cs typeface="B Titr" panose="00000700000000000000" pitchFamily="2" charset="-78"/>
              </a:rPr>
              <a:t>NA</a:t>
            </a:r>
            <a:r>
              <a:rPr lang="fa-IR" sz="3600" cap="small" dirty="0">
                <a:solidFill>
                  <a:prstClr val="black"/>
                </a:solidFill>
                <a:latin typeface="Century Schoolbook"/>
                <a:cs typeface="B Titr" panose="00000700000000000000" pitchFamily="2" charset="-78"/>
              </a:rPr>
              <a:t> با یکدیگر همکاری می کنیم</a:t>
            </a:r>
          </a:p>
          <a:p>
            <a:pPr lvl="0" algn="justLow" defTabSz="914002" rtl="1">
              <a:lnSpc>
                <a:spcPct val="150000"/>
              </a:lnSpc>
            </a:pPr>
            <a:endParaRPr lang="fa-IR" sz="3600" cap="small" dirty="0">
              <a:ln>
                <a:solidFill>
                  <a:prstClr val="black"/>
                </a:solidFill>
              </a:ln>
              <a:solidFill>
                <a:prstClr val="black"/>
              </a:solidFill>
              <a:latin typeface="Century Schoolbook"/>
              <a:cs typeface="B Titr" panose="00000700000000000000" pitchFamily="2" charset="-78"/>
            </a:endParaRPr>
          </a:p>
          <a:p>
            <a:pPr lvl="0" algn="ctr" defTabSz="914002" rtl="1">
              <a:lnSpc>
                <a:spcPct val="150000"/>
              </a:lnSpc>
            </a:pPr>
            <a:r>
              <a:rPr lang="fa-IR" sz="3600" cap="small" dirty="0">
                <a:ln>
                  <a:solidFill>
                    <a:prstClr val="black"/>
                  </a:solidFill>
                </a:ln>
                <a:solidFill>
                  <a:srgbClr val="FF0000"/>
                </a:solidFill>
                <a:latin typeface="Century Schoolbook"/>
                <a:cs typeface="B Titr" panose="00000700000000000000" pitchFamily="2" charset="-78"/>
              </a:rPr>
              <a:t>(چگونگی عملکرد سنت پنجم)</a:t>
            </a:r>
          </a:p>
          <a:p>
            <a:pPr algn="justLow" rtl="1">
              <a:lnSpc>
                <a:spcPct val="150000"/>
              </a:lnSpc>
            </a:pPr>
            <a:endParaRPr lang="fa-IR" sz="4000" dirty="0">
              <a:ln>
                <a:solidFill>
                  <a:sysClr val="windowText" lastClr="000000"/>
                </a:solidFill>
              </a:ln>
              <a:solidFill>
                <a:srgbClr val="FF0000"/>
              </a:solidFill>
              <a:latin typeface="Verdana"/>
              <a:cs typeface="B Titr" panose="00000700000000000000" pitchFamily="2" charset="-78"/>
            </a:endParaRPr>
          </a:p>
        </p:txBody>
      </p:sp>
    </p:spTree>
    <p:extLst>
      <p:ext uri="{BB962C8B-B14F-4D97-AF65-F5344CB8AC3E}">
        <p14:creationId xmlns:p14="http://schemas.microsoft.com/office/powerpoint/2010/main" val="128340602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476672"/>
            <a:ext cx="5248552" cy="707886"/>
          </a:xfrm>
          <a:prstGeom prst="rect">
            <a:avLst/>
          </a:prstGeom>
          <a:noFill/>
        </p:spPr>
        <p:txBody>
          <a:bodyPr wrap="none" rtlCol="1">
            <a:spAutoFit/>
          </a:bodyPr>
          <a:lstStyle/>
          <a:p>
            <a:pPr algn="r" rtl="1"/>
            <a:r>
              <a:rPr lang="fa-IR" sz="4000" dirty="0">
                <a:ln>
                  <a:solidFill>
                    <a:prstClr val="black"/>
                  </a:solidFill>
                </a:ln>
                <a:solidFill>
                  <a:srgbClr val="FF0000"/>
                </a:solidFill>
                <a:cs typeface="B Titr" panose="00000700000000000000" pitchFamily="2" charset="-78"/>
              </a:rPr>
              <a:t>باآرزوی موفقیت روز افزون </a:t>
            </a:r>
          </a:p>
        </p:txBody>
      </p:sp>
      <p:sp>
        <p:nvSpPr>
          <p:cNvPr id="6" name="TextBox 5"/>
          <p:cNvSpPr txBox="1"/>
          <p:nvPr/>
        </p:nvSpPr>
        <p:spPr>
          <a:xfrm>
            <a:off x="251520" y="1916832"/>
            <a:ext cx="8532440" cy="3046988"/>
          </a:xfrm>
          <a:prstGeom prst="rect">
            <a:avLst/>
          </a:prstGeom>
          <a:noFill/>
        </p:spPr>
        <p:txBody>
          <a:bodyPr wrap="square" rtlCol="1">
            <a:spAutoFit/>
          </a:bodyPr>
          <a:lstStyle/>
          <a:p>
            <a:pPr algn="ctr" rtl="1"/>
            <a:r>
              <a:rPr lang="fa-IR" sz="9600" dirty="0" smtClean="0">
                <a:ln>
                  <a:solidFill>
                    <a:prstClr val="black"/>
                  </a:solidFill>
                </a:ln>
                <a:solidFill>
                  <a:srgbClr val="00B050"/>
                </a:solidFill>
                <a:latin typeface="IranNastaliq" panose="02020505000000020003" pitchFamily="18" charset="0"/>
                <a:cs typeface="IranNastaliq" panose="02020505000000020003" pitchFamily="18" charset="0"/>
              </a:rPr>
              <a:t>کمیته بیمارستانها و زندانهای  </a:t>
            </a:r>
          </a:p>
          <a:p>
            <a:pPr algn="ctr" rtl="1"/>
            <a:r>
              <a:rPr lang="fa-IR" sz="9600" dirty="0" smtClean="0">
                <a:ln>
                  <a:solidFill>
                    <a:prstClr val="black"/>
                  </a:solidFill>
                </a:ln>
                <a:solidFill>
                  <a:srgbClr val="00B050"/>
                </a:solidFill>
                <a:latin typeface="IranNastaliq" panose="02020505000000020003" pitchFamily="18" charset="0"/>
                <a:cs typeface="IranNastaliq" panose="02020505000000020003" pitchFamily="18" charset="0"/>
              </a:rPr>
              <a:t>شورای منطقه یک ایران</a:t>
            </a:r>
            <a:endParaRPr lang="fa-IR" sz="9600" dirty="0">
              <a:ln>
                <a:solidFill>
                  <a:prstClr val="black"/>
                </a:solidFill>
              </a:ln>
              <a:solidFill>
                <a:srgbClr val="00B050"/>
              </a:solidFill>
              <a:latin typeface="IranNastaliq" panose="02020505000000020003" pitchFamily="18" charset="0"/>
              <a:cs typeface="IranNastaliq" panose="02020505000000020003" pitchFamily="18" charset="0"/>
            </a:endParaRPr>
          </a:p>
        </p:txBody>
      </p:sp>
      <p:sp>
        <p:nvSpPr>
          <p:cNvPr id="7" name="TextBox 6"/>
          <p:cNvSpPr txBox="1"/>
          <p:nvPr/>
        </p:nvSpPr>
        <p:spPr>
          <a:xfrm>
            <a:off x="3230883" y="5301208"/>
            <a:ext cx="2637261" cy="646331"/>
          </a:xfrm>
          <a:prstGeom prst="rect">
            <a:avLst/>
          </a:prstGeom>
          <a:noFill/>
        </p:spPr>
        <p:txBody>
          <a:bodyPr wrap="none" rtlCol="1">
            <a:spAutoFit/>
          </a:bodyPr>
          <a:lstStyle/>
          <a:p>
            <a:pPr algn="r" rtl="1"/>
            <a:r>
              <a:rPr lang="fa-IR" sz="3600" dirty="0" smtClean="0">
                <a:solidFill>
                  <a:prstClr val="black"/>
                </a:solidFill>
                <a:cs typeface="B Titr" panose="00000700000000000000" pitchFamily="2" charset="-78"/>
              </a:rPr>
              <a:t>مرداد           97</a:t>
            </a:r>
            <a:endParaRPr lang="fa-IR" sz="3600" dirty="0">
              <a:solidFill>
                <a:prstClr val="black"/>
              </a:solidFill>
              <a:cs typeface="B Titr" panose="00000700000000000000" pitchFamily="2" charset="-78"/>
            </a:endParaRPr>
          </a:p>
        </p:txBody>
      </p:sp>
    </p:spTree>
    <p:extLst>
      <p:ext uri="{BB962C8B-B14F-4D97-AF65-F5344CB8AC3E}">
        <p14:creationId xmlns:p14="http://schemas.microsoft.com/office/powerpoint/2010/main" val="85922033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2008" y="4410978"/>
            <a:ext cx="8892480" cy="923330"/>
          </a:xfrm>
          <a:prstGeom prst="rect">
            <a:avLst/>
          </a:prstGeom>
          <a:noFill/>
        </p:spPr>
        <p:txBody>
          <a:bodyPr wrap="square" rtlCol="1">
            <a:spAutoFit/>
          </a:bodyPr>
          <a:lstStyle/>
          <a:p>
            <a:pPr algn="ctr" rtl="1"/>
            <a:r>
              <a:rPr lang="fa-IR" sz="5400" dirty="0" smtClean="0">
                <a:ln>
                  <a:solidFill>
                    <a:sysClr val="windowText" lastClr="000000"/>
                  </a:solidFill>
                </a:ln>
                <a:solidFill>
                  <a:srgbClr val="00B0F0"/>
                </a:solidFill>
                <a:cs typeface="B Titr" panose="00000700000000000000" pitchFamily="2" charset="-78"/>
              </a:rPr>
              <a:t>چه احساسی داشتید؟</a:t>
            </a:r>
            <a:endParaRPr lang="fa-IR" sz="5400" dirty="0">
              <a:ln>
                <a:solidFill>
                  <a:sysClr val="windowText" lastClr="000000"/>
                </a:solidFill>
              </a:ln>
              <a:solidFill>
                <a:srgbClr val="00B0F0"/>
              </a:solidFill>
              <a:cs typeface="B Titr" panose="00000700000000000000" pitchFamily="2" charset="-78"/>
            </a:endParaRPr>
          </a:p>
        </p:txBody>
      </p:sp>
      <p:sp>
        <p:nvSpPr>
          <p:cNvPr id="3" name="TextBox 2"/>
          <p:cNvSpPr txBox="1"/>
          <p:nvPr/>
        </p:nvSpPr>
        <p:spPr>
          <a:xfrm>
            <a:off x="72008" y="476672"/>
            <a:ext cx="8892480" cy="1754326"/>
          </a:xfrm>
          <a:prstGeom prst="rect">
            <a:avLst/>
          </a:prstGeom>
          <a:noFill/>
        </p:spPr>
        <p:txBody>
          <a:bodyPr wrap="square" rtlCol="1">
            <a:spAutoFit/>
          </a:bodyPr>
          <a:lstStyle/>
          <a:p>
            <a:pPr algn="ctr" rtl="1"/>
            <a:r>
              <a:rPr lang="fa-IR" sz="5400" dirty="0" smtClean="0">
                <a:ln>
                  <a:solidFill>
                    <a:sysClr val="windowText" lastClr="000000"/>
                  </a:solidFill>
                </a:ln>
                <a:solidFill>
                  <a:srgbClr val="FFFF00"/>
                </a:solidFill>
                <a:cs typeface="B Titr" panose="00000700000000000000" pitchFamily="2" charset="-78"/>
              </a:rPr>
              <a:t>آخرین روز مصرف خود را به خاطر بیاورید؟</a:t>
            </a:r>
            <a:endParaRPr lang="fa-IR" sz="5400" dirty="0">
              <a:ln>
                <a:solidFill>
                  <a:sysClr val="windowText" lastClr="000000"/>
                </a:solidFill>
              </a:ln>
              <a:solidFill>
                <a:srgbClr val="FFFF00"/>
              </a:solidFill>
              <a:cs typeface="B Titr" panose="00000700000000000000" pitchFamily="2" charset="-78"/>
            </a:endParaRPr>
          </a:p>
        </p:txBody>
      </p:sp>
    </p:spTree>
    <p:extLst>
      <p:ext uri="{BB962C8B-B14F-4D97-AF65-F5344CB8AC3E}">
        <p14:creationId xmlns:p14="http://schemas.microsoft.com/office/powerpoint/2010/main" val="330140219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72008" y="1516573"/>
            <a:ext cx="8892480" cy="3208571"/>
          </a:xfrm>
          <a:prstGeom prst="rect">
            <a:avLst/>
          </a:prstGeom>
          <a:noFill/>
        </p:spPr>
        <p:txBody>
          <a:bodyPr wrap="square" rtlCol="1">
            <a:spAutoFit/>
          </a:bodyPr>
          <a:lstStyle/>
          <a:p>
            <a:pPr algn="ctr" rtl="1">
              <a:lnSpc>
                <a:spcPct val="200000"/>
              </a:lnSpc>
            </a:pPr>
            <a:r>
              <a:rPr lang="fa-IR" sz="5400" dirty="0" smtClean="0">
                <a:ln>
                  <a:solidFill>
                    <a:sysClr val="windowText" lastClr="000000"/>
                  </a:solidFill>
                </a:ln>
                <a:solidFill>
                  <a:srgbClr val="FF0000"/>
                </a:solidFill>
                <a:cs typeface="B Titr" panose="00000700000000000000" pitchFamily="2" charset="-78"/>
              </a:rPr>
              <a:t>پیام انجمن معتادان گمنام را چگونه دریافت کردید؟</a:t>
            </a:r>
            <a:endParaRPr lang="fa-IR" sz="5400" dirty="0">
              <a:ln>
                <a:solidFill>
                  <a:sysClr val="windowText" lastClr="000000"/>
                </a:solidFill>
              </a:ln>
              <a:solidFill>
                <a:srgbClr val="FF0000"/>
              </a:solidFill>
              <a:cs typeface="B Titr" panose="00000700000000000000" pitchFamily="2" charset="-78"/>
            </a:endParaRPr>
          </a:p>
        </p:txBody>
      </p:sp>
    </p:spTree>
    <p:extLst>
      <p:ext uri="{BB962C8B-B14F-4D97-AF65-F5344CB8AC3E}">
        <p14:creationId xmlns:p14="http://schemas.microsoft.com/office/powerpoint/2010/main" val="298107436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t="-2000" r="-6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91069" y="3429000"/>
            <a:ext cx="8892480" cy="3054682"/>
          </a:xfrm>
          <a:prstGeom prst="rect">
            <a:avLst/>
          </a:prstGeom>
          <a:noFill/>
        </p:spPr>
        <p:txBody>
          <a:bodyPr wrap="square" rtlCol="1">
            <a:spAutoFit/>
          </a:bodyPr>
          <a:lstStyle/>
          <a:p>
            <a:pPr algn="ctr" rtl="1">
              <a:lnSpc>
                <a:spcPct val="150000"/>
              </a:lnSpc>
            </a:pPr>
            <a:r>
              <a:rPr lang="fa-IR" sz="4400" dirty="0" smtClean="0">
                <a:ln>
                  <a:solidFill>
                    <a:sysClr val="windowText" lastClr="000000"/>
                  </a:solidFill>
                </a:ln>
                <a:solidFill>
                  <a:srgbClr val="FF0000"/>
                </a:solidFill>
                <a:cs typeface="B Titr" panose="00000700000000000000" pitchFamily="2" charset="-78"/>
              </a:rPr>
              <a:t>چه مسئولیتی در قبال او دارید؟</a:t>
            </a:r>
          </a:p>
          <a:p>
            <a:pPr algn="ctr" rtl="1">
              <a:lnSpc>
                <a:spcPct val="150000"/>
              </a:lnSpc>
            </a:pPr>
            <a:r>
              <a:rPr lang="fa-IR" sz="4400" dirty="0" smtClean="0">
                <a:ln>
                  <a:solidFill>
                    <a:sysClr val="windowText" lastClr="000000"/>
                  </a:solidFill>
                </a:ln>
                <a:solidFill>
                  <a:srgbClr val="FF0000"/>
                </a:solidFill>
                <a:cs typeface="B Titr" panose="00000700000000000000" pitchFamily="2" charset="-78"/>
              </a:rPr>
              <a:t>چگونه می توانید پیام انجمن را در دسترس او قرار دهید؟</a:t>
            </a:r>
            <a:endParaRPr lang="fa-IR" sz="4400" dirty="0">
              <a:ln>
                <a:solidFill>
                  <a:sysClr val="windowText" lastClr="000000"/>
                </a:solidFill>
              </a:ln>
              <a:solidFill>
                <a:srgbClr val="FF0000"/>
              </a:solidFill>
              <a:cs typeface="B Titr" panose="00000700000000000000" pitchFamily="2" charset="-78"/>
            </a:endParaRPr>
          </a:p>
        </p:txBody>
      </p:sp>
      <p:sp>
        <p:nvSpPr>
          <p:cNvPr id="3" name="TextBox 2"/>
          <p:cNvSpPr txBox="1"/>
          <p:nvPr/>
        </p:nvSpPr>
        <p:spPr>
          <a:xfrm>
            <a:off x="72008" y="476672"/>
            <a:ext cx="8892480" cy="1754326"/>
          </a:xfrm>
          <a:prstGeom prst="rect">
            <a:avLst/>
          </a:prstGeom>
          <a:noFill/>
        </p:spPr>
        <p:txBody>
          <a:bodyPr wrap="square" rtlCol="1">
            <a:spAutoFit/>
          </a:bodyPr>
          <a:lstStyle/>
          <a:p>
            <a:pPr algn="ctr" rtl="1"/>
            <a:r>
              <a:rPr lang="fa-IR" sz="5400" dirty="0" smtClean="0">
                <a:ln>
                  <a:solidFill>
                    <a:sysClr val="windowText" lastClr="000000"/>
                  </a:solidFill>
                </a:ln>
                <a:solidFill>
                  <a:srgbClr val="FFFF00"/>
                </a:solidFill>
                <a:cs typeface="B Titr" panose="00000700000000000000" pitchFamily="2" charset="-78"/>
              </a:rPr>
              <a:t>آخرین مصرف کننده ای که دیدید را به یاد بیاورید؟</a:t>
            </a:r>
            <a:endParaRPr lang="fa-IR" sz="5400" dirty="0">
              <a:ln>
                <a:solidFill>
                  <a:sysClr val="windowText" lastClr="000000"/>
                </a:solidFill>
              </a:ln>
              <a:solidFill>
                <a:srgbClr val="FFFF00"/>
              </a:solidFill>
              <a:cs typeface="B Titr" panose="00000700000000000000" pitchFamily="2" charset="-78"/>
            </a:endParaRPr>
          </a:p>
        </p:txBody>
      </p:sp>
    </p:spTree>
    <p:extLst>
      <p:ext uri="{BB962C8B-B14F-4D97-AF65-F5344CB8AC3E}">
        <p14:creationId xmlns:p14="http://schemas.microsoft.com/office/powerpoint/2010/main" val="161861690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06174"/>
            <a:ext cx="9143999" cy="1862048"/>
          </a:xfrm>
          <a:prstGeom prst="rect">
            <a:avLst/>
          </a:prstGeom>
          <a:noFill/>
        </p:spPr>
        <p:txBody>
          <a:bodyPr wrap="square" rtlCol="0">
            <a:spAutoFit/>
          </a:bodyPr>
          <a:lstStyle/>
          <a:p>
            <a:pPr lvl="0" algn="ctr" rtl="1">
              <a:lnSpc>
                <a:spcPct val="150000"/>
              </a:lnSpc>
            </a:pPr>
            <a:r>
              <a:rPr lang="fa-IR" sz="4000" dirty="0" smtClean="0">
                <a:ln>
                  <a:solidFill>
                    <a:sysClr val="windowText" lastClr="000000"/>
                  </a:solidFill>
                </a:ln>
                <a:solidFill>
                  <a:srgbClr val="FF0000"/>
                </a:solidFill>
                <a:latin typeface="Verdana"/>
                <a:cs typeface="B Titr" panose="00000700000000000000" pitchFamily="2" charset="-78"/>
              </a:rPr>
              <a:t>معتادان گمنام چه کمکی به معتادان در حال مصرف  در سطح جامعه می تواند انجام دهد؟</a:t>
            </a:r>
            <a:endParaRPr lang="fa-IR" sz="4000" dirty="0">
              <a:ln>
                <a:solidFill>
                  <a:sysClr val="windowText" lastClr="000000"/>
                </a:solidFill>
              </a:ln>
              <a:solidFill>
                <a:srgbClr val="FF0000"/>
              </a:solidFill>
              <a:latin typeface="Verdana"/>
              <a:cs typeface="B Titr" panose="000007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4584" y="3096344"/>
            <a:ext cx="4248472" cy="3789040"/>
          </a:xfrm>
          <a:prstGeom prst="rect">
            <a:avLst/>
          </a:prstGeom>
        </p:spPr>
      </p:pic>
    </p:spTree>
    <p:extLst>
      <p:ext uri="{BB962C8B-B14F-4D97-AF65-F5344CB8AC3E}">
        <p14:creationId xmlns:p14="http://schemas.microsoft.com/office/powerpoint/2010/main" val="155660457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06174"/>
            <a:ext cx="9143999" cy="6463308"/>
          </a:xfrm>
          <a:prstGeom prst="rect">
            <a:avLst/>
          </a:prstGeom>
          <a:noFill/>
        </p:spPr>
        <p:txBody>
          <a:bodyPr wrap="square" rtlCol="0">
            <a:spAutoFit/>
          </a:bodyPr>
          <a:lstStyle/>
          <a:p>
            <a:pPr algn="justLow" defTabSz="914002" rtl="1">
              <a:lnSpc>
                <a:spcPct val="150000"/>
              </a:lnSpc>
            </a:pPr>
            <a:r>
              <a:rPr lang="fa-IR" sz="3600" b="1" cap="small" dirty="0" smtClean="0">
                <a:ln>
                  <a:solidFill>
                    <a:prstClr val="black"/>
                  </a:solidFill>
                </a:ln>
                <a:solidFill>
                  <a:srgbClr val="FF0000"/>
                </a:solidFill>
                <a:latin typeface="Century Schoolbook"/>
                <a:cs typeface="B Titr" panose="00000700000000000000" pitchFamily="2" charset="-78"/>
              </a:rPr>
              <a:t>همیشه یک معتاد در حال مرگ وجود دارد که نیاز به شنیدن پیام </a:t>
            </a:r>
            <a:r>
              <a:rPr lang="en-US" sz="3600" b="1" cap="small" dirty="0" err="1" smtClean="0">
                <a:ln>
                  <a:solidFill>
                    <a:prstClr val="black"/>
                  </a:solidFill>
                </a:ln>
                <a:solidFill>
                  <a:srgbClr val="FF0000"/>
                </a:solidFill>
                <a:latin typeface="Century Schoolbook"/>
                <a:cs typeface="B Titr" panose="00000700000000000000" pitchFamily="2" charset="-78"/>
              </a:rPr>
              <a:t>na</a:t>
            </a:r>
            <a:r>
              <a:rPr lang="fa-IR" sz="3600" b="1" cap="small" dirty="0" smtClean="0">
                <a:ln>
                  <a:solidFill>
                    <a:prstClr val="black"/>
                  </a:solidFill>
                </a:ln>
                <a:solidFill>
                  <a:srgbClr val="FF0000"/>
                </a:solidFill>
                <a:latin typeface="Century Schoolbook"/>
                <a:cs typeface="B Titr" panose="00000700000000000000" pitchFamily="2" charset="-78"/>
              </a:rPr>
              <a:t> دارد ......</a:t>
            </a:r>
          </a:p>
          <a:p>
            <a:pPr lvl="0" algn="justLow" defTabSz="914002" rtl="1">
              <a:lnSpc>
                <a:spcPct val="150000"/>
              </a:lnSpc>
            </a:pPr>
            <a:r>
              <a:rPr lang="fa-IR" sz="3600" b="1" cap="small" dirty="0" smtClean="0">
                <a:ln>
                  <a:solidFill>
                    <a:prstClr val="black"/>
                  </a:solidFill>
                </a:ln>
                <a:solidFill>
                  <a:srgbClr val="FF0000"/>
                </a:solidFill>
                <a:latin typeface="Century Schoolbook"/>
                <a:cs typeface="B Titr" panose="00000700000000000000" pitchFamily="2" charset="-78"/>
              </a:rPr>
              <a:t>امروز ما هدفمند به پیش می رویم ،</a:t>
            </a:r>
            <a:r>
              <a:rPr lang="fa-IR" sz="3600" b="1" cap="small" dirty="0">
                <a:ln>
                  <a:solidFill>
                    <a:prstClr val="black"/>
                  </a:solidFill>
                </a:ln>
                <a:solidFill>
                  <a:srgbClr val="FF0000"/>
                </a:solidFill>
                <a:latin typeface="Century Schoolbook"/>
                <a:cs typeface="B Titr" panose="00000700000000000000" pitchFamily="2" charset="-78"/>
              </a:rPr>
              <a:t> به جای اینکه به دنبال اهداف پوچ باشیم </a:t>
            </a:r>
            <a:r>
              <a:rPr lang="fa-IR" sz="3600" b="1" cap="small" dirty="0" smtClean="0">
                <a:ln>
                  <a:solidFill>
                    <a:prstClr val="black"/>
                  </a:solidFill>
                </a:ln>
                <a:solidFill>
                  <a:srgbClr val="FF0000"/>
                </a:solidFill>
                <a:latin typeface="Century Schoolbook"/>
                <a:cs typeface="B Titr" panose="00000700000000000000" pitchFamily="2" charset="-78"/>
              </a:rPr>
              <a:t>، سپاسگزاری در عمل موتور محرک ما جهت تغییر است، به این معنی که در حالی که پیام را می رسانیم ، زندگی خودمان نیز متحول می شود.</a:t>
            </a:r>
            <a:endParaRPr lang="fa-IR" sz="3600" b="1" cap="small" dirty="0">
              <a:ln>
                <a:solidFill>
                  <a:prstClr val="black"/>
                </a:solidFill>
              </a:ln>
              <a:solidFill>
                <a:srgbClr val="00B0F0"/>
              </a:solidFill>
              <a:latin typeface="Century Schoolbook"/>
              <a:cs typeface="B Titr" panose="00000700000000000000" pitchFamily="2" charset="-78"/>
            </a:endParaRPr>
          </a:p>
          <a:p>
            <a:pPr algn="ctr" defTabSz="914002" rtl="1">
              <a:lnSpc>
                <a:spcPct val="150000"/>
              </a:lnSpc>
            </a:pPr>
            <a:r>
              <a:rPr lang="fa-IR" sz="2800" b="1" cap="small" dirty="0">
                <a:ln>
                  <a:solidFill>
                    <a:prstClr val="black"/>
                  </a:solidFill>
                </a:ln>
                <a:solidFill>
                  <a:srgbClr val="00B0F0"/>
                </a:solidFill>
                <a:latin typeface="Century Schoolbook"/>
                <a:cs typeface="B Titr" panose="00000700000000000000" pitchFamily="2" charset="-78"/>
              </a:rPr>
              <a:t>اصول راهنما ص </a:t>
            </a:r>
            <a:r>
              <a:rPr lang="fa-IR" sz="2800" b="1" cap="small" dirty="0" smtClean="0">
                <a:ln>
                  <a:solidFill>
                    <a:prstClr val="black"/>
                  </a:solidFill>
                </a:ln>
                <a:solidFill>
                  <a:srgbClr val="00B0F0"/>
                </a:solidFill>
                <a:latin typeface="Century Schoolbook"/>
                <a:cs typeface="B Titr" panose="00000700000000000000" pitchFamily="2" charset="-78"/>
              </a:rPr>
              <a:t>113</a:t>
            </a:r>
            <a:endParaRPr lang="fa-IR" sz="2800" b="1" cap="small" dirty="0">
              <a:ln>
                <a:solidFill>
                  <a:prstClr val="black"/>
                </a:solidFill>
              </a:ln>
              <a:solidFill>
                <a:srgbClr val="00B0F0"/>
              </a:solidFill>
              <a:latin typeface="Century Schoolbook"/>
              <a:cs typeface="B Titr" panose="00000700000000000000" pitchFamily="2" charset="-78"/>
            </a:endParaRPr>
          </a:p>
          <a:p>
            <a:pPr algn="justLow" rtl="1">
              <a:lnSpc>
                <a:spcPct val="150000"/>
              </a:lnSpc>
            </a:pPr>
            <a:endParaRPr lang="fa-IR" sz="3200" dirty="0">
              <a:ln>
                <a:solidFill>
                  <a:sysClr val="windowText" lastClr="000000"/>
                </a:solidFill>
              </a:ln>
              <a:solidFill>
                <a:srgbClr val="FF0000"/>
              </a:solidFill>
              <a:latin typeface="Verdana"/>
              <a:cs typeface="B Titr" panose="00000700000000000000" pitchFamily="2" charset="-78"/>
            </a:endParaRPr>
          </a:p>
        </p:txBody>
      </p:sp>
    </p:spTree>
    <p:extLst>
      <p:ext uri="{BB962C8B-B14F-4D97-AF65-F5344CB8AC3E}">
        <p14:creationId xmlns:p14="http://schemas.microsoft.com/office/powerpoint/2010/main" val="157467643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06174"/>
            <a:ext cx="9143999" cy="2785378"/>
          </a:xfrm>
          <a:prstGeom prst="rect">
            <a:avLst/>
          </a:prstGeom>
          <a:noFill/>
        </p:spPr>
        <p:txBody>
          <a:bodyPr wrap="square" rtlCol="0">
            <a:spAutoFit/>
          </a:bodyPr>
          <a:lstStyle/>
          <a:p>
            <a:pPr algn="ctr" rtl="1">
              <a:lnSpc>
                <a:spcPct val="150000"/>
              </a:lnSpc>
            </a:pPr>
            <a:r>
              <a:rPr lang="fa-IR" sz="4000" dirty="0" smtClean="0">
                <a:ln>
                  <a:solidFill>
                    <a:sysClr val="windowText" lastClr="000000"/>
                  </a:solidFill>
                </a:ln>
                <a:solidFill>
                  <a:srgbClr val="FF0000"/>
                </a:solidFill>
                <a:latin typeface="Verdana"/>
                <a:cs typeface="B Titr" panose="00000700000000000000" pitchFamily="2" charset="-78"/>
              </a:rPr>
              <a:t>از نظر شما چه چیزهایی را در خدمت ارائه آدرس جلسات به معتادان در حال مصرف </a:t>
            </a:r>
          </a:p>
          <a:p>
            <a:pPr algn="ctr" rtl="1">
              <a:lnSpc>
                <a:spcPct val="150000"/>
              </a:lnSpc>
            </a:pPr>
            <a:r>
              <a:rPr lang="fa-IR" sz="4000" dirty="0" smtClean="0">
                <a:ln>
                  <a:solidFill>
                    <a:sysClr val="windowText" lastClr="000000"/>
                  </a:solidFill>
                </a:ln>
                <a:solidFill>
                  <a:srgbClr val="FF0000"/>
                </a:solidFill>
                <a:latin typeface="Verdana"/>
                <a:cs typeface="B Titr" panose="00000700000000000000" pitchFamily="2" charset="-78"/>
              </a:rPr>
              <a:t>می بایست رعایت کنیم؟</a:t>
            </a:r>
            <a:endParaRPr lang="fa-IR" sz="4000" dirty="0">
              <a:ln>
                <a:solidFill>
                  <a:sysClr val="windowText" lastClr="000000"/>
                </a:solidFill>
              </a:ln>
              <a:solidFill>
                <a:srgbClr val="FF0000"/>
              </a:solidFill>
              <a:latin typeface="Verdana"/>
              <a:cs typeface="B Titr" panose="000007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4584" y="3096344"/>
            <a:ext cx="4248472" cy="3789040"/>
          </a:xfrm>
          <a:prstGeom prst="rect">
            <a:avLst/>
          </a:prstGeom>
        </p:spPr>
      </p:pic>
    </p:spTree>
    <p:extLst>
      <p:ext uri="{BB962C8B-B14F-4D97-AF65-F5344CB8AC3E}">
        <p14:creationId xmlns:p14="http://schemas.microsoft.com/office/powerpoint/2010/main" val="280945015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06174"/>
            <a:ext cx="9143999" cy="6832640"/>
          </a:xfrm>
          <a:prstGeom prst="rect">
            <a:avLst/>
          </a:prstGeom>
          <a:noFill/>
        </p:spPr>
        <p:txBody>
          <a:bodyPr wrap="square" rtlCol="0">
            <a:spAutoFit/>
          </a:bodyPr>
          <a:lstStyle/>
          <a:p>
            <a:pPr marL="457200" indent="-457200" algn="justLow" defTabSz="914002" rtl="1">
              <a:lnSpc>
                <a:spcPct val="150000"/>
              </a:lnSpc>
              <a:buFont typeface="Wingdings" panose="05000000000000000000" pitchFamily="2" charset="2"/>
              <a:buChar char="v"/>
            </a:pPr>
            <a:r>
              <a:rPr lang="fa-IR" sz="3200" b="1" cap="small" dirty="0" smtClean="0">
                <a:latin typeface="Century Schoolbook"/>
                <a:cs typeface="B Titr" panose="00000700000000000000" pitchFamily="2" charset="-78"/>
              </a:rPr>
              <a:t>تعامل و هماهنگی با کمیته روابط عمومی</a:t>
            </a:r>
          </a:p>
          <a:p>
            <a:pPr marL="457200" indent="-457200" algn="justLow" defTabSz="914002" rtl="1">
              <a:lnSpc>
                <a:spcPct val="150000"/>
              </a:lnSpc>
              <a:buFont typeface="Wingdings" panose="05000000000000000000" pitchFamily="2" charset="2"/>
              <a:buChar char="v"/>
            </a:pPr>
            <a:r>
              <a:rPr lang="fa-IR" sz="3200" b="1" cap="small" dirty="0" smtClean="0">
                <a:latin typeface="Century Schoolbook"/>
                <a:cs typeface="B Titr" panose="00000700000000000000" pitchFamily="2" charset="-78"/>
              </a:rPr>
              <a:t>تشکیل تیم های چند نفره</a:t>
            </a:r>
          </a:p>
          <a:p>
            <a:pPr marL="457200" indent="-457200" algn="justLow" defTabSz="914002" rtl="1">
              <a:lnSpc>
                <a:spcPct val="150000"/>
              </a:lnSpc>
              <a:buFont typeface="Wingdings" panose="05000000000000000000" pitchFamily="2" charset="2"/>
              <a:buChar char="v"/>
            </a:pPr>
            <a:r>
              <a:rPr lang="fa-IR" sz="3200" b="1" cap="small" dirty="0" smtClean="0">
                <a:latin typeface="Century Schoolbook"/>
                <a:cs typeface="B Titr" panose="00000700000000000000" pitchFamily="2" charset="-78"/>
              </a:rPr>
              <a:t>قبل از انجام این خدمت ، شرکت در جلسات بهبودی ، ارتباط با راهنما، تهیه تراز  و دعا کردن می تواند کمک کند .</a:t>
            </a:r>
          </a:p>
          <a:p>
            <a:pPr marL="457200" indent="-457200" algn="justLow" defTabSz="914002" rtl="1">
              <a:lnSpc>
                <a:spcPct val="150000"/>
              </a:lnSpc>
              <a:buFont typeface="Wingdings" panose="05000000000000000000" pitchFamily="2" charset="2"/>
              <a:buChar char="v"/>
            </a:pPr>
            <a:r>
              <a:rPr lang="fa-IR" sz="3200" b="1" cap="small" dirty="0" smtClean="0">
                <a:latin typeface="Century Schoolbook"/>
                <a:cs typeface="B Titr" panose="00000700000000000000" pitchFamily="2" charset="-78"/>
              </a:rPr>
              <a:t>فراموش مکنیم ما معتادان در حال بهبودی بوده و می بایست همیشه در مسیر بهبودی حرکت کنیم( نزدیک شدن به تنهایی به معتادی که در حال مصرف مواد مخدر است می تواند خطرناک باشد و ما می بایست مراقب باشیم)</a:t>
            </a:r>
          </a:p>
          <a:p>
            <a:pPr algn="justLow" rtl="1">
              <a:lnSpc>
                <a:spcPct val="150000"/>
              </a:lnSpc>
            </a:pPr>
            <a:endParaRPr lang="fa-IR" sz="3600" dirty="0">
              <a:latin typeface="Verdana"/>
              <a:cs typeface="B Titr" panose="00000700000000000000" pitchFamily="2" charset="-78"/>
            </a:endParaRPr>
          </a:p>
        </p:txBody>
      </p:sp>
    </p:spTree>
    <p:extLst>
      <p:ext uri="{BB962C8B-B14F-4D97-AF65-F5344CB8AC3E}">
        <p14:creationId xmlns:p14="http://schemas.microsoft.com/office/powerpoint/2010/main" val="178476454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106174"/>
            <a:ext cx="9143999" cy="6832640"/>
          </a:xfrm>
          <a:prstGeom prst="rect">
            <a:avLst/>
          </a:prstGeom>
          <a:noFill/>
        </p:spPr>
        <p:txBody>
          <a:bodyPr wrap="square" rtlCol="0">
            <a:spAutoFit/>
          </a:bodyPr>
          <a:lstStyle/>
          <a:p>
            <a:pPr marL="457200" indent="-457200" algn="justLow" defTabSz="914002" rtl="1">
              <a:lnSpc>
                <a:spcPct val="15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انتخاب مکان انجام این خدمت حتمأ به همراه اعضای محلی که شناخت از محیط داشته باشند.</a:t>
            </a:r>
          </a:p>
          <a:p>
            <a:pPr marL="457200" indent="-457200" algn="justLow" defTabSz="914002" rtl="1">
              <a:lnSpc>
                <a:spcPct val="15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با کسانی که احتمالا از انجمن رنجش دارند ، به هیچ وجه بحث و صحبت اضافه نکنیم (سعی در اثبات خود در این شرایط می تواند نتیجه عکس دهد )</a:t>
            </a:r>
          </a:p>
          <a:p>
            <a:pPr marL="457200" indent="-457200" algn="justLow" defTabSz="914002" rtl="1">
              <a:lnSpc>
                <a:spcPct val="150000"/>
              </a:lnSpc>
              <a:buFont typeface="Wingdings" panose="05000000000000000000" pitchFamily="2" charset="2"/>
              <a:buChar char="v"/>
            </a:pPr>
            <a:r>
              <a:rPr lang="fa-IR" sz="3200" b="1" cap="small" dirty="0" smtClean="0">
                <a:solidFill>
                  <a:prstClr val="black"/>
                </a:solidFill>
                <a:latin typeface="Century Schoolbook"/>
                <a:cs typeface="B Titr" panose="00000700000000000000" pitchFamily="2" charset="-78"/>
              </a:rPr>
              <a:t>استفاده از کلمات مناسب و مختصر و مفید می تواند به شفافیت پیام ما کند( به یاد داشته باشیم ، ما فقط می خواهیم پیام مان را در دسترس همدردانمان قرار دهیم) </a:t>
            </a:r>
            <a:endParaRPr lang="fa-IR" sz="3200" b="1" cap="small" dirty="0">
              <a:solidFill>
                <a:prstClr val="black"/>
              </a:solidFill>
              <a:latin typeface="Century Schoolbook"/>
              <a:cs typeface="B Titr" panose="00000700000000000000" pitchFamily="2" charset="-78"/>
            </a:endParaRPr>
          </a:p>
          <a:p>
            <a:pPr algn="justLow" rtl="1">
              <a:lnSpc>
                <a:spcPct val="150000"/>
              </a:lnSpc>
            </a:pPr>
            <a:endParaRPr lang="fa-IR" sz="3600" dirty="0">
              <a:solidFill>
                <a:prstClr val="black"/>
              </a:solidFill>
              <a:latin typeface="Verdana"/>
              <a:cs typeface="B Titr" panose="00000700000000000000" pitchFamily="2" charset="-78"/>
            </a:endParaRPr>
          </a:p>
        </p:txBody>
      </p:sp>
    </p:spTree>
    <p:extLst>
      <p:ext uri="{BB962C8B-B14F-4D97-AF65-F5344CB8AC3E}">
        <p14:creationId xmlns:p14="http://schemas.microsoft.com/office/powerpoint/2010/main" val="394987913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595</Words>
  <Application>Microsoft Office PowerPoint</Application>
  <PresentationFormat>On-screen Show (4:3)</PresentationFormat>
  <Paragraphs>50</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naser</dc:creator>
  <cp:lastModifiedBy>naser</cp:lastModifiedBy>
  <cp:revision>30</cp:revision>
  <dcterms:created xsi:type="dcterms:W3CDTF">2017-10-18T12:47:38Z</dcterms:created>
  <dcterms:modified xsi:type="dcterms:W3CDTF">2018-08-20T05:25:11Z</dcterms:modified>
</cp:coreProperties>
</file>